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  <p:sldMasterId id="2147483661" r:id="rId4"/>
  </p:sldMasterIdLst>
  <p:sldIdLst>
    <p:sldId id="256" r:id="rId5"/>
    <p:sldId id="257" r:id="rId6"/>
    <p:sldId id="29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6" r:id="rId43"/>
  </p:sldIdLst>
  <p:sldSz cx="18288000" cy="10287000"/>
  <p:notesSz cx="6858000" cy="9144000"/>
  <p:embeddedFontLst>
    <p:embeddedFont>
      <p:font typeface="Arimo" panose="020B0604020202020204" charset="0"/>
      <p:regular r:id="rId44"/>
    </p:embeddedFont>
    <p:embeddedFont>
      <p:font typeface="Garnett 1" panose="020B0604020202020204" charset="0"/>
      <p:regular r:id="rId45"/>
    </p:embeddedFont>
    <p:embeddedFont>
      <p:font typeface="Garnett 2" panose="020B0604020202020204" charset="0"/>
      <p:regular r:id="rId46"/>
    </p:embeddedFont>
    <p:embeddedFont>
      <p:font typeface="Garnett 3" panose="020B0604020202020204" charset="0"/>
      <p:regular r:id="rId47"/>
    </p:embeddedFont>
    <p:embeddedFont>
      <p:font typeface="Montserrat Bold" panose="020B0604020202020204" charset="0"/>
      <p:regular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Bold" panose="00000800000000000000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501D1-E216-4399-8E8F-5A1B74B2C6F2}" v="3" dt="2024-10-02T21:12:00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75" d="100"/>
          <a:sy n="75" d="100"/>
        </p:scale>
        <p:origin x="23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0D067868-B694-444C-A46E-279BB724F324}"/>
    <pc:docChg chg="undo custSel modSld">
      <pc:chgData name="Data Analyst" userId="a87940b5-5381-4fb3-bebe-612d0594214f" providerId="ADAL" clId="{0D067868-B694-444C-A46E-279BB724F324}" dt="2024-10-03T16:30:37.184" v="5" actId="478"/>
      <pc:docMkLst>
        <pc:docMk/>
      </pc:docMkLst>
      <pc:sldChg chg="addSp delSp modSp mod">
        <pc:chgData name="Data Analyst" userId="a87940b5-5381-4fb3-bebe-612d0594214f" providerId="ADAL" clId="{0D067868-B694-444C-A46E-279BB724F324}" dt="2024-10-03T16:30:37.184" v="5" actId="478"/>
        <pc:sldMkLst>
          <pc:docMk/>
          <pc:sldMk cId="0" sldId="296"/>
        </pc:sldMkLst>
        <pc:spChg chg="add del mod">
          <ac:chgData name="Data Analyst" userId="a87940b5-5381-4fb3-bebe-612d0594214f" providerId="ADAL" clId="{0D067868-B694-444C-A46E-279BB724F324}" dt="2024-10-03T16:30:13.016" v="1" actId="478"/>
          <ac:spMkLst>
            <pc:docMk/>
            <pc:sldMk cId="0" sldId="296"/>
            <ac:spMk id="8" creationId="{48EEDC40-9526-8746-96CA-EBB19267AFF1}"/>
          </ac:spMkLst>
        </pc:spChg>
        <pc:spChg chg="add mod">
          <ac:chgData name="Data Analyst" userId="a87940b5-5381-4fb3-bebe-612d0594214f" providerId="ADAL" clId="{0D067868-B694-444C-A46E-279BB724F324}" dt="2024-10-03T16:30:37.184" v="5" actId="478"/>
          <ac:spMkLst>
            <pc:docMk/>
            <pc:sldMk cId="0" sldId="296"/>
            <ac:spMk id="10" creationId="{9BACB261-BB2F-6EC7-ED97-F257D2F2793B}"/>
          </ac:spMkLst>
        </pc:spChg>
        <pc:picChg chg="add del ord">
          <ac:chgData name="Data Analyst" userId="a87940b5-5381-4fb3-bebe-612d0594214f" providerId="ADAL" clId="{0D067868-B694-444C-A46E-279BB724F324}" dt="2024-10-03T16:30:37.184" v="5" actId="478"/>
          <ac:picMkLst>
            <pc:docMk/>
            <pc:sldMk cId="0" sldId="296"/>
            <ac:picMk id="6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9978-E605-EDF7-E5CD-33AED10B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F7B13-027E-7294-2FB8-A9981E3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3761D-B6C5-8A4F-CDC5-81CC72DE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47D59-960B-938A-7694-AF4233FA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3099140" cy="9217882"/>
            <a:chOff x="0" y="0"/>
            <a:chExt cx="17465520" cy="122905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6520-2915-3BC3-8BBD-E008F128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D5B2C-D26F-F85E-8F4E-0BD59AF9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D2C22-B055-8B77-F154-456752E07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A4E96-7D51-07B8-8173-07E83EDF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2FFEB-2DC1-617C-4342-B4CB7599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BB8A-D10A-5240-CAD8-42FCA88E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9716-EDF3-96F5-8E21-2AF370FEE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D229-E367-75FC-B8B9-31F2AF19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D975-19B0-2775-2336-1A81D966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C0CDE-7D66-5BD9-7BA7-9155B29B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D911-4678-4FAF-F58E-F76EC078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86F9-48CE-29E1-37FD-1A3AD93E0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A4536-16A7-9014-C997-EB095DD8F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E3236-17A6-47F5-6BB2-D955A030F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445D4-28A9-512E-1479-DE005A33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48C7D-58FF-80DA-43B3-87F93618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3F11-EF41-A474-98EC-9BF7695D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4124A-70FA-5C1A-1A28-F074E093F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F8A0-CC19-5F1F-B37D-E015E59A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BECC5-FE4A-8D6A-796C-FD062776F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37D45-4F7F-6CF0-EE3C-F17875E67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CCF9D-380A-EF40-74F4-CCDCB999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53C57-E575-A216-D3B2-92F87078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B2191-A675-EF93-E7BA-AC5C6512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2024-10-03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31.png"/><Relationship Id="rId21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30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24" Type="http://schemas.openxmlformats.org/officeDocument/2006/relationships/image" Target="../media/image14.svg"/><Relationship Id="rId5" Type="http://schemas.openxmlformats.org/officeDocument/2006/relationships/image" Target="../media/image33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38.png"/><Relationship Id="rId19" Type="http://schemas.openxmlformats.org/officeDocument/2006/relationships/image" Target="../media/image9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0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2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7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54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2.jpe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5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7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61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2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7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8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70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image" Target="../media/image44.jpe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72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71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6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98031" y="6316546"/>
            <a:ext cx="9056008" cy="2012813"/>
            <a:chOff x="0" y="0"/>
            <a:chExt cx="12074677" cy="26837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570285" y="399689"/>
              <a:ext cx="2504393" cy="1941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77"/>
                </a:lnSpc>
              </a:pPr>
              <a:r>
                <a:rPr lang="en-US" sz="516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6" name="AutoShape 26"/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464384" y="1755412"/>
            <a:ext cx="9579611" cy="9715763"/>
            <a:chOff x="0" y="0"/>
            <a:chExt cx="1236857" cy="1254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6857" cy="1254436"/>
            </a:xfrm>
            <a:custGeom>
              <a:avLst/>
              <a:gdLst/>
              <a:ahLst/>
              <a:cxnLst/>
              <a:rect l="l" t="t" r="r" b="b"/>
              <a:pathLst>
                <a:path w="1236857" h="1254436">
                  <a:moveTo>
                    <a:pt x="73644" y="0"/>
                  </a:moveTo>
                  <a:lnTo>
                    <a:pt x="1163213" y="0"/>
                  </a:lnTo>
                  <a:cubicBezTo>
                    <a:pt x="1203886" y="0"/>
                    <a:pt x="1236857" y="32971"/>
                    <a:pt x="1236857" y="73644"/>
                  </a:cubicBezTo>
                  <a:lnTo>
                    <a:pt x="1236857" y="1180792"/>
                  </a:lnTo>
                  <a:cubicBezTo>
                    <a:pt x="1236857" y="1221465"/>
                    <a:pt x="1203886" y="1254436"/>
                    <a:pt x="1163213" y="1254436"/>
                  </a:cubicBezTo>
                  <a:lnTo>
                    <a:pt x="73644" y="1254436"/>
                  </a:lnTo>
                  <a:cubicBezTo>
                    <a:pt x="32971" y="1254436"/>
                    <a:pt x="0" y="1221465"/>
                    <a:pt x="0" y="1180792"/>
                  </a:cubicBezTo>
                  <a:lnTo>
                    <a:pt x="0" y="73644"/>
                  </a:lnTo>
                  <a:cubicBezTo>
                    <a:pt x="0" y="32971"/>
                    <a:pt x="32971" y="0"/>
                    <a:pt x="7364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36857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8800" y="1890866"/>
            <a:ext cx="14592821" cy="9715763"/>
            <a:chOff x="0" y="0"/>
            <a:chExt cx="1884130" cy="12544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4130" cy="1254436"/>
            </a:xfrm>
            <a:custGeom>
              <a:avLst/>
              <a:gdLst/>
              <a:ahLst/>
              <a:cxnLst/>
              <a:rect l="l" t="t" r="r" b="b"/>
              <a:pathLst>
                <a:path w="1884130" h="1254436">
                  <a:moveTo>
                    <a:pt x="48344" y="0"/>
                  </a:moveTo>
                  <a:lnTo>
                    <a:pt x="1835786" y="0"/>
                  </a:lnTo>
                  <a:cubicBezTo>
                    <a:pt x="1862486" y="0"/>
                    <a:pt x="1884130" y="21644"/>
                    <a:pt x="1884130" y="48344"/>
                  </a:cubicBezTo>
                  <a:lnTo>
                    <a:pt x="1884130" y="1206092"/>
                  </a:lnTo>
                  <a:cubicBezTo>
                    <a:pt x="1884130" y="1232792"/>
                    <a:pt x="1862486" y="1254436"/>
                    <a:pt x="1835786" y="1254436"/>
                  </a:cubicBezTo>
                  <a:lnTo>
                    <a:pt x="48344" y="1254436"/>
                  </a:lnTo>
                  <a:cubicBezTo>
                    <a:pt x="21644" y="1254436"/>
                    <a:pt x="0" y="1232792"/>
                    <a:pt x="0" y="1206092"/>
                  </a:cubicBezTo>
                  <a:lnTo>
                    <a:pt x="0" y="48344"/>
                  </a:lnTo>
                  <a:cubicBezTo>
                    <a:pt x="0" y="21644"/>
                    <a:pt x="21644" y="0"/>
                    <a:pt x="483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884130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00556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72" y="2217230"/>
            <a:ext cx="15459276" cy="74289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163129" y="9582644"/>
            <a:ext cx="5827375" cy="343557"/>
            <a:chOff x="0" y="0"/>
            <a:chExt cx="7769833" cy="458076"/>
          </a:xfrm>
        </p:grpSpPr>
        <p:sp>
          <p:nvSpPr>
            <p:cNvPr id="22" name="Freeform 22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67879" y="8954518"/>
            <a:ext cx="2593650" cy="601159"/>
            <a:chOff x="0" y="0"/>
            <a:chExt cx="3458200" cy="801546"/>
          </a:xfrm>
        </p:grpSpPr>
        <p:sp>
          <p:nvSpPr>
            <p:cNvPr id="27" name="Freeform 27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2" name="Group 3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0574" y="3368124"/>
            <a:ext cx="6057741" cy="5376063"/>
            <a:chOff x="0" y="0"/>
            <a:chExt cx="8076989" cy="7168085"/>
          </a:xfrm>
        </p:grpSpPr>
        <p:sp>
          <p:nvSpPr>
            <p:cNvPr id="10" name="Freeform 10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134" y="147564"/>
              <a:ext cx="6865855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Other gender identity : 1.5%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034418" y="3396699"/>
            <a:ext cx="3775937" cy="153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96" y="2080928"/>
            <a:ext cx="8596438" cy="73234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61730" y="1793026"/>
            <a:ext cx="3775937" cy="203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by individuals</a:t>
            </a:r>
          </a:p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63" y="2100193"/>
            <a:ext cx="10484399" cy="80286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65921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00554C"/>
                </a:solidFill>
                <a:latin typeface="Garnett 2"/>
                <a:ea typeface="Garnett 2"/>
                <a:cs typeface="Garnett 2"/>
                <a:sym typeface="Garnett 2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3174" y="2139932"/>
            <a:ext cx="2242916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912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9752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3A36A1"/>
                </a:solidFill>
                <a:latin typeface="Garnett 2"/>
                <a:ea typeface="Garnett 2"/>
                <a:cs typeface="Garnett 2"/>
                <a:sym typeface="Garnett 2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275063" y="3090778"/>
            <a:ext cx="0" cy="6029646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13212" y="2106145"/>
            <a:ext cx="4873551" cy="176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</a:t>
            </a:r>
          </a:p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(Difference between Toronto 2020 Census and HQ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68111" y="6702181"/>
            <a:ext cx="5550351" cy="10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239,720 Test results</a:t>
            </a:r>
          </a:p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39,234 Treatment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276875"/>
            <a:ext cx="4870506" cy="195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463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39752" y="1200561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1646647"/>
            <a:ext cx="7518574" cy="9860720"/>
            <a:chOff x="0" y="0"/>
            <a:chExt cx="970749" cy="1273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273152"/>
            </a:xfrm>
            <a:custGeom>
              <a:avLst/>
              <a:gdLst/>
              <a:ahLst/>
              <a:cxnLst/>
              <a:rect l="l" t="t" r="r" b="b"/>
              <a:pathLst>
                <a:path w="970749" h="127315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179321"/>
                  </a:lnTo>
                  <a:cubicBezTo>
                    <a:pt x="970749" y="1204206"/>
                    <a:pt x="960864" y="1228073"/>
                    <a:pt x="943267" y="1245670"/>
                  </a:cubicBezTo>
                  <a:cubicBezTo>
                    <a:pt x="925670" y="1263266"/>
                    <a:pt x="901804" y="1273152"/>
                    <a:pt x="876918" y="1273152"/>
                  </a:cubicBezTo>
                  <a:lnTo>
                    <a:pt x="93832" y="1273152"/>
                  </a:lnTo>
                  <a:cubicBezTo>
                    <a:pt x="68946" y="1273152"/>
                    <a:pt x="45079" y="1263266"/>
                    <a:pt x="27483" y="1245670"/>
                  </a:cubicBezTo>
                  <a:cubicBezTo>
                    <a:pt x="9886" y="1228073"/>
                    <a:pt x="0" y="1204206"/>
                    <a:pt x="0" y="1179321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1784122"/>
            <a:ext cx="11453200" cy="9860720"/>
            <a:chOff x="0" y="0"/>
            <a:chExt cx="1478763" cy="127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273152"/>
            </a:xfrm>
            <a:custGeom>
              <a:avLst/>
              <a:gdLst/>
              <a:ahLst/>
              <a:cxnLst/>
              <a:rect l="l" t="t" r="r" b="b"/>
              <a:pathLst>
                <a:path w="1478763" h="127315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211556"/>
                  </a:lnTo>
                  <a:cubicBezTo>
                    <a:pt x="1478763" y="1245574"/>
                    <a:pt x="1451185" y="1273152"/>
                    <a:pt x="1417166" y="1273152"/>
                  </a:cubicBezTo>
                  <a:lnTo>
                    <a:pt x="61597" y="1273152"/>
                  </a:lnTo>
                  <a:cubicBezTo>
                    <a:pt x="27578" y="1273152"/>
                    <a:pt x="0" y="1245574"/>
                    <a:pt x="0" y="1211556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4303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6017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606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318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2190684"/>
            <a:ext cx="4501085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6.2%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4.5%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3.0%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1.3%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Positivity Rate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2022-June 2024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722580" y="670822"/>
            <a:ext cx="8762857" cy="10823127"/>
            <a:chOff x="0" y="0"/>
            <a:chExt cx="1131403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403" cy="1397412"/>
            </a:xfrm>
            <a:custGeom>
              <a:avLst/>
              <a:gdLst/>
              <a:ahLst/>
              <a:cxnLst/>
              <a:rect l="l" t="t" r="r" b="b"/>
              <a:pathLst>
                <a:path w="1131403" h="1397412">
                  <a:moveTo>
                    <a:pt x="80508" y="0"/>
                  </a:moveTo>
                  <a:lnTo>
                    <a:pt x="1050895" y="0"/>
                  </a:lnTo>
                  <a:cubicBezTo>
                    <a:pt x="1072247" y="0"/>
                    <a:pt x="1092725" y="8482"/>
                    <a:pt x="1107823" y="23580"/>
                  </a:cubicBezTo>
                  <a:cubicBezTo>
                    <a:pt x="1122921" y="38678"/>
                    <a:pt x="1131403" y="59156"/>
                    <a:pt x="1131403" y="80508"/>
                  </a:cubicBezTo>
                  <a:lnTo>
                    <a:pt x="1131403" y="1316904"/>
                  </a:lnTo>
                  <a:cubicBezTo>
                    <a:pt x="1131403" y="1361367"/>
                    <a:pt x="1095359" y="1397412"/>
                    <a:pt x="1050895" y="1397412"/>
                  </a:cubicBezTo>
                  <a:lnTo>
                    <a:pt x="80508" y="1397412"/>
                  </a:lnTo>
                  <a:cubicBezTo>
                    <a:pt x="36045" y="1397412"/>
                    <a:pt x="0" y="1361367"/>
                    <a:pt x="0" y="1316904"/>
                  </a:cubicBezTo>
                  <a:lnTo>
                    <a:pt x="0" y="80508"/>
                  </a:lnTo>
                  <a:cubicBezTo>
                    <a:pt x="0" y="36045"/>
                    <a:pt x="36045" y="0"/>
                    <a:pt x="80508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3140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978" y="821715"/>
            <a:ext cx="13348643" cy="10823127"/>
            <a:chOff x="0" y="0"/>
            <a:chExt cx="1723490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3490" cy="1397412"/>
            </a:xfrm>
            <a:custGeom>
              <a:avLst/>
              <a:gdLst/>
              <a:ahLst/>
              <a:cxnLst/>
              <a:rect l="l" t="t" r="r" b="b"/>
              <a:pathLst>
                <a:path w="1723490" h="1397412">
                  <a:moveTo>
                    <a:pt x="52850" y="0"/>
                  </a:moveTo>
                  <a:lnTo>
                    <a:pt x="1670640" y="0"/>
                  </a:lnTo>
                  <a:cubicBezTo>
                    <a:pt x="1684657" y="0"/>
                    <a:pt x="1698099" y="5568"/>
                    <a:pt x="1708011" y="15479"/>
                  </a:cubicBezTo>
                  <a:cubicBezTo>
                    <a:pt x="1717922" y="25391"/>
                    <a:pt x="1723490" y="38833"/>
                    <a:pt x="1723490" y="52850"/>
                  </a:cubicBezTo>
                  <a:lnTo>
                    <a:pt x="1723490" y="1344562"/>
                  </a:lnTo>
                  <a:cubicBezTo>
                    <a:pt x="1723490" y="1358578"/>
                    <a:pt x="1717922" y="1372021"/>
                    <a:pt x="1708011" y="1381932"/>
                  </a:cubicBezTo>
                  <a:cubicBezTo>
                    <a:pt x="1698099" y="1391844"/>
                    <a:pt x="1684657" y="1397412"/>
                    <a:pt x="1670640" y="1397412"/>
                  </a:cubicBezTo>
                  <a:lnTo>
                    <a:pt x="52850" y="1397412"/>
                  </a:lnTo>
                  <a:cubicBezTo>
                    <a:pt x="38833" y="1397412"/>
                    <a:pt x="25391" y="1391844"/>
                    <a:pt x="15479" y="1381932"/>
                  </a:cubicBezTo>
                  <a:cubicBezTo>
                    <a:pt x="5568" y="1372021"/>
                    <a:pt x="0" y="1358578"/>
                    <a:pt x="0" y="1344562"/>
                  </a:cubicBezTo>
                  <a:lnTo>
                    <a:pt x="0" y="52850"/>
                  </a:lnTo>
                  <a:cubicBezTo>
                    <a:pt x="0" y="38833"/>
                    <a:pt x="5568" y="25391"/>
                    <a:pt x="15479" y="15479"/>
                  </a:cubicBezTo>
                  <a:cubicBezTo>
                    <a:pt x="25391" y="5568"/>
                    <a:pt x="38833" y="0"/>
                    <a:pt x="52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2349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483041" y="1850968"/>
          <a:ext cx="12536425" cy="6589751"/>
        </p:xfrm>
        <a:graphic>
          <a:graphicData uri="http://schemas.openxmlformats.org/drawingml/2006/table">
            <a:tbl>
              <a:tblPr/>
              <a:tblGrid>
                <a:gridCol w="294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752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4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578291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83041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83041" y="945540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Per Test Cost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39168" y="4799027"/>
            <a:ext cx="1834833" cy="135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$538,282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101048"/>
            <a:ext cx="9987556" cy="849378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Monthly Cost Savings from Express Testing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773084"/>
            <a:ext cx="13099140" cy="9217882"/>
            <a:chOff x="0" y="0"/>
            <a:chExt cx="17465520" cy="122905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2505" y="3298638"/>
            <a:ext cx="5063762" cy="1125485"/>
            <a:chOff x="0" y="0"/>
            <a:chExt cx="6751682" cy="150064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5034582" cy="146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</a:t>
              </a:r>
            </a:p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Key Messages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51325" y="220109"/>
              <a:ext cx="1400357" cy="108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74"/>
                </a:lnSpc>
              </a:pPr>
              <a:r>
                <a:rPr lang="en-US" sz="2886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5122658" y="191544"/>
              <a:ext cx="1108" cy="1210617"/>
            </a:xfrm>
            <a:prstGeom prst="line">
              <a:avLst/>
            </a:prstGeom>
            <a:ln w="14203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03917" y="5100399"/>
            <a:ext cx="5402350" cy="336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weekly average last week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178 sexual health visits / day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number of daily service users on Monday July 8, 2024 at 220 users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New visits have stabilized.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Our testing is significantly less expensive than Public Health.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23205" y="5100399"/>
            <a:ext cx="5287883" cy="275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Successful  Code for Canada Hackathon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1: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Improve kiosk check-in process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2: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Automate mass sending of all negative results (80% of patients) 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93480" y="4627774"/>
            <a:ext cx="1950520" cy="16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917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What individuals indicate on the kiosk as the reason for their visit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Reasons for Visit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2022 - June 2024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38511" b="-4218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3532635"/>
            <a:ext cx="7597755" cy="8000664"/>
            <a:chOff x="0" y="0"/>
            <a:chExt cx="980973" cy="1032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032994"/>
            </a:xfrm>
            <a:custGeom>
              <a:avLst/>
              <a:gdLst/>
              <a:ahLst/>
              <a:cxnLst/>
              <a:rect l="l" t="t" r="r" b="b"/>
              <a:pathLst>
                <a:path w="980973" h="1032994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940140"/>
                  </a:lnTo>
                  <a:cubicBezTo>
                    <a:pt x="980973" y="991422"/>
                    <a:pt x="939401" y="1032994"/>
                    <a:pt x="888119" y="1032994"/>
                  </a:cubicBezTo>
                  <a:lnTo>
                    <a:pt x="92854" y="1032994"/>
                  </a:lnTo>
                  <a:cubicBezTo>
                    <a:pt x="41572" y="1032994"/>
                    <a:pt x="0" y="991422"/>
                    <a:pt x="0" y="940140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3644177"/>
            <a:ext cx="11573819" cy="8000664"/>
            <a:chOff x="0" y="0"/>
            <a:chExt cx="1494336" cy="1032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032994"/>
            </a:xfrm>
            <a:custGeom>
              <a:avLst/>
              <a:gdLst/>
              <a:ahLst/>
              <a:cxnLst/>
              <a:rect l="l" t="t" r="r" b="b"/>
              <a:pathLst>
                <a:path w="1494336" h="1032994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972039"/>
                  </a:lnTo>
                  <a:cubicBezTo>
                    <a:pt x="1494336" y="988205"/>
                    <a:pt x="1487914" y="1003709"/>
                    <a:pt x="1476483" y="1015140"/>
                  </a:cubicBezTo>
                  <a:cubicBezTo>
                    <a:pt x="1465052" y="1026572"/>
                    <a:pt x="1449548" y="1032994"/>
                    <a:pt x="1433382" y="1032994"/>
                  </a:cubicBezTo>
                  <a:lnTo>
                    <a:pt x="60955" y="1032994"/>
                  </a:lnTo>
                  <a:cubicBezTo>
                    <a:pt x="44789" y="1032994"/>
                    <a:pt x="29284" y="1026572"/>
                    <a:pt x="17853" y="1015140"/>
                  </a:cubicBezTo>
                  <a:cubicBezTo>
                    <a:pt x="6422" y="1003709"/>
                    <a:pt x="0" y="988205"/>
                    <a:pt x="0" y="972039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4220155"/>
            <a:ext cx="5827375" cy="108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</a:t>
            </a:r>
          </a:p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18" y="5699924"/>
            <a:ext cx="10708167" cy="283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2770 treatments given to 1212 service users (includes empiric treatments)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8438639" y="5445316"/>
            <a:ext cx="1619370" cy="1619370"/>
          </a:xfrm>
          <a:custGeom>
            <a:avLst/>
            <a:gdLst/>
            <a:ahLst/>
            <a:cxnLst/>
            <a:rect l="l" t="t" r="r" b="b"/>
            <a:pathLst>
              <a:path w="1619370" h="1619370">
                <a:moveTo>
                  <a:pt x="0" y="0"/>
                </a:moveTo>
                <a:lnTo>
                  <a:pt x="1619370" y="0"/>
                </a:lnTo>
                <a:lnTo>
                  <a:pt x="1619370" y="1619369"/>
                </a:lnTo>
                <a:lnTo>
                  <a:pt x="0" y="16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12163745" y="6185508"/>
            <a:ext cx="5550351" cy="217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330 individuals with no OHIP, living with HIV receiving their HIV care at HQ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36063" y="7093260"/>
            <a:ext cx="4632381" cy="86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Number of individuals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Country of Origin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Year of Arrival in Canada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58" t="-47919" r="-34061" b="-2585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1321804"/>
            <a:ext cx="8417916" cy="10181096"/>
            <a:chOff x="0" y="0"/>
            <a:chExt cx="1086867" cy="1314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14517"/>
            </a:xfrm>
            <a:custGeom>
              <a:avLst/>
              <a:gdLst/>
              <a:ahLst/>
              <a:cxnLst/>
              <a:rect l="l" t="t" r="r" b="b"/>
              <a:pathLst>
                <a:path w="1086867" h="1314517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230710"/>
                  </a:lnTo>
                  <a:cubicBezTo>
                    <a:pt x="1086867" y="1252937"/>
                    <a:pt x="1078037" y="1274254"/>
                    <a:pt x="1062320" y="1289971"/>
                  </a:cubicBezTo>
                  <a:cubicBezTo>
                    <a:pt x="1046603" y="1305687"/>
                    <a:pt x="1025287" y="1314517"/>
                    <a:pt x="1003060" y="1314517"/>
                  </a:cubicBezTo>
                  <a:lnTo>
                    <a:pt x="83807" y="1314517"/>
                  </a:lnTo>
                  <a:cubicBezTo>
                    <a:pt x="61580" y="1314517"/>
                    <a:pt x="40263" y="1305687"/>
                    <a:pt x="24546" y="1289971"/>
                  </a:cubicBezTo>
                  <a:cubicBezTo>
                    <a:pt x="8830" y="1274254"/>
                    <a:pt x="0" y="1252937"/>
                    <a:pt x="0" y="1230710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1463745"/>
            <a:ext cx="12823188" cy="10181096"/>
            <a:chOff x="0" y="0"/>
            <a:chExt cx="1655647" cy="13145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14517"/>
            </a:xfrm>
            <a:custGeom>
              <a:avLst/>
              <a:gdLst/>
              <a:ahLst/>
              <a:cxnLst/>
              <a:rect l="l" t="t" r="r" b="b"/>
              <a:pathLst>
                <a:path w="1655647" h="1314517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259501"/>
                  </a:lnTo>
                  <a:cubicBezTo>
                    <a:pt x="1655647" y="1274092"/>
                    <a:pt x="1649850" y="1288086"/>
                    <a:pt x="1639533" y="1298403"/>
                  </a:cubicBezTo>
                  <a:cubicBezTo>
                    <a:pt x="1629215" y="1308721"/>
                    <a:pt x="1615222" y="1314517"/>
                    <a:pt x="1600631" y="1314517"/>
                  </a:cubicBezTo>
                  <a:lnTo>
                    <a:pt x="55016" y="1314517"/>
                  </a:lnTo>
                  <a:cubicBezTo>
                    <a:pt x="40425" y="1314517"/>
                    <a:pt x="26431" y="1308721"/>
                    <a:pt x="16114" y="1298403"/>
                  </a:cubicBezTo>
                  <a:cubicBezTo>
                    <a:pt x="5796" y="1288086"/>
                    <a:pt x="0" y="1274092"/>
                    <a:pt x="0" y="1259501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36584" y="5326591"/>
            <a:ext cx="2725522" cy="22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202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32" y="1871139"/>
            <a:ext cx="10813861" cy="79036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934287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Ethnicity, by individual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6" y="1453427"/>
            <a:ext cx="12062735" cy="80438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553130" y="4651297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6186196" y="419434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E5E5E5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625" y="-95860"/>
            <a:ext cx="19556886" cy="10478721"/>
          </a:xfrm>
          <a:custGeom>
            <a:avLst/>
            <a:gdLst/>
            <a:ahLst/>
            <a:cxnLst/>
            <a:rect l="l" t="t" r="r" b="b"/>
            <a:pathLst>
              <a:path w="19556886" h="10478721">
                <a:moveTo>
                  <a:pt x="0" y="0"/>
                </a:moveTo>
                <a:lnTo>
                  <a:pt x="19556886" y="0"/>
                </a:lnTo>
                <a:lnTo>
                  <a:pt x="19556886" y="10478720"/>
                </a:lnTo>
                <a:lnTo>
                  <a:pt x="0" y="104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80" b="-97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336116"/>
            <a:ext cx="4732485" cy="343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“Me siento muy afortunado de tener cerca a una clinica tan vanguardista como HQ”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feel very fortunate to have a state-of-the-art clinic like HQ nearby."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4711" y="5433089"/>
            <a:ext cx="5055825" cy="171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“I was very happy with all the caring and attention. Great job guys"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863706" y="2361703"/>
          <a:ext cx="6878830" cy="5026721"/>
        </p:xfrm>
        <a:graphic>
          <a:graphicData uri="http://schemas.openxmlformats.org/drawingml/2006/table">
            <a:tbl>
              <a:tblPr/>
              <a:tblGrid>
                <a:gridCol w="196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5395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599 surveys out of </a:t>
                      </a:r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2.1%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4.81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6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0.8%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8371108" y="2158704"/>
            <a:ext cx="6292112" cy="182087"/>
          </a:xfrm>
          <a:custGeom>
            <a:avLst/>
            <a:gdLst/>
            <a:ahLst/>
            <a:cxnLst/>
            <a:rect l="l" t="t" r="r" b="b"/>
            <a:pathLst>
              <a:path w="6292112" h="182087">
                <a:moveTo>
                  <a:pt x="0" y="0"/>
                </a:moveTo>
                <a:lnTo>
                  <a:pt x="6292113" y="0"/>
                </a:lnTo>
                <a:lnTo>
                  <a:pt x="6292113" y="182087"/>
                </a:lnTo>
                <a:lnTo>
                  <a:pt x="0" y="18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5000697" y="2538788"/>
            <a:ext cx="2785912" cy="276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t>Testing Template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This is the first box of text, testing it right now!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Updated text 2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03, 2024</a:t>
            </a:r>
          </a:p>
        </p:txBody>
      </p:sp>
    </p:spTree>
    <p:extLst>
      <p:ext uri="{BB962C8B-B14F-4D97-AF65-F5344CB8AC3E}">
        <p14:creationId xmlns:p14="http://schemas.microsoft.com/office/powerpoint/2010/main" val="304547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1426" y="2450423"/>
            <a:ext cx="6043149" cy="174882"/>
          </a:xfrm>
          <a:custGeom>
            <a:avLst/>
            <a:gdLst/>
            <a:ahLst/>
            <a:cxnLst/>
            <a:rect l="l" t="t" r="r" b="b"/>
            <a:pathLst>
              <a:path w="6043149" h="174882">
                <a:moveTo>
                  <a:pt x="0" y="0"/>
                </a:moveTo>
                <a:lnTo>
                  <a:pt x="6043148" y="0"/>
                </a:lnTo>
                <a:lnTo>
                  <a:pt x="6043148" y="174882"/>
                </a:lnTo>
                <a:lnTo>
                  <a:pt x="0" y="17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4751085" y="3953570"/>
            <a:ext cx="3135227" cy="304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I think it was truly excellent service, very kind, and they attended to me quickly.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964955" y="2625305"/>
          <a:ext cx="6267817" cy="4580222"/>
        </p:xfrm>
        <a:graphic>
          <a:graphicData uri="http://schemas.openxmlformats.org/drawingml/2006/table">
            <a:tbl>
              <a:tblPr/>
              <a:tblGrid>
                <a:gridCol w="179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016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55 surveys out of </a:t>
                      </a:r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2.2%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4.84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6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4.89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9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3.6%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4.90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December 2023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24" y="1247561"/>
            <a:ext cx="12072305" cy="934110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430833" y="4853013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65857" y="-885765"/>
            <a:ext cx="18578544" cy="11172765"/>
          </a:xfrm>
          <a:custGeom>
            <a:avLst/>
            <a:gdLst/>
            <a:ahLst/>
            <a:cxnLst/>
            <a:rect l="l" t="t" r="r" b="b"/>
            <a:pathLst>
              <a:path w="18578544" h="11172765">
                <a:moveTo>
                  <a:pt x="18578544" y="0"/>
                </a:moveTo>
                <a:lnTo>
                  <a:pt x="0" y="0"/>
                </a:lnTo>
                <a:lnTo>
                  <a:pt x="0" y="11172765"/>
                </a:lnTo>
                <a:lnTo>
                  <a:pt x="18578544" y="11172765"/>
                </a:lnTo>
                <a:lnTo>
                  <a:pt x="18578544" y="0"/>
                </a:lnTo>
                <a:close/>
              </a:path>
            </a:pathLst>
          </a:custGeom>
          <a:blipFill>
            <a:blip r:embed="rId2"/>
            <a:stretch>
              <a:fillRect t="-12960" r="-10496" b="-960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395370" y="9828667"/>
            <a:ext cx="6781765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4418" y="5611315"/>
            <a:ext cx="473248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8246" y="5611315"/>
            <a:ext cx="505582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have an excellent appreciation for the place; it's modern and clean, the toilets are futuristic, and the staff is professional. It's a wonderful addition to the gay community."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84524" y="6584645"/>
            <a:ext cx="8700375" cy="123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43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Delivering care efficiently and economically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6034" y="-397816"/>
            <a:ext cx="24304034" cy="13018074"/>
          </a:xfrm>
          <a:custGeom>
            <a:avLst/>
            <a:gdLst/>
            <a:ahLst/>
            <a:cxnLst/>
            <a:rect l="l" t="t" r="r" b="b"/>
            <a:pathLst>
              <a:path w="24304034" h="13018074">
                <a:moveTo>
                  <a:pt x="0" y="0"/>
                </a:moveTo>
                <a:lnTo>
                  <a:pt x="24304034" y="0"/>
                </a:lnTo>
                <a:lnTo>
                  <a:pt x="24304034" y="13018074"/>
                </a:lnTo>
                <a:lnTo>
                  <a:pt x="0" y="130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39" b="-97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580579"/>
            <a:ext cx="10224882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“The nurse was ... amazing. </a:t>
            </a: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Calmed me right down knew I was going through it and I couldn’t ask for better care”</a:t>
            </a:r>
          </a:p>
          <a:p>
            <a:pPr algn="ctr">
              <a:lnSpc>
                <a:spcPts val="4071"/>
              </a:lnSpc>
            </a:pPr>
            <a:endParaRPr lang="en-US" sz="3701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24423" y="670822"/>
            <a:ext cx="11682821" cy="10823127"/>
            <a:chOff x="0" y="0"/>
            <a:chExt cx="1508410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8410" cy="1397412"/>
            </a:xfrm>
            <a:custGeom>
              <a:avLst/>
              <a:gdLst/>
              <a:ahLst/>
              <a:cxnLst/>
              <a:rect l="l" t="t" r="r" b="b"/>
              <a:pathLst>
                <a:path w="1508410" h="1397412">
                  <a:moveTo>
                    <a:pt x="60386" y="0"/>
                  </a:moveTo>
                  <a:lnTo>
                    <a:pt x="1448024" y="0"/>
                  </a:lnTo>
                  <a:cubicBezTo>
                    <a:pt x="1464039" y="0"/>
                    <a:pt x="1479399" y="6362"/>
                    <a:pt x="1490723" y="17687"/>
                  </a:cubicBezTo>
                  <a:cubicBezTo>
                    <a:pt x="1502048" y="29011"/>
                    <a:pt x="1508410" y="44371"/>
                    <a:pt x="1508410" y="60386"/>
                  </a:cubicBezTo>
                  <a:lnTo>
                    <a:pt x="1508410" y="1337026"/>
                  </a:lnTo>
                  <a:cubicBezTo>
                    <a:pt x="1508410" y="1353041"/>
                    <a:pt x="1502048" y="1368401"/>
                    <a:pt x="1490723" y="1379725"/>
                  </a:cubicBezTo>
                  <a:cubicBezTo>
                    <a:pt x="1479399" y="1391050"/>
                    <a:pt x="1464039" y="1397412"/>
                    <a:pt x="1448024" y="1397412"/>
                  </a:cubicBezTo>
                  <a:lnTo>
                    <a:pt x="60386" y="1397412"/>
                  </a:lnTo>
                  <a:cubicBezTo>
                    <a:pt x="44371" y="1397412"/>
                    <a:pt x="29011" y="1391050"/>
                    <a:pt x="17687" y="1379725"/>
                  </a:cubicBezTo>
                  <a:cubicBezTo>
                    <a:pt x="6362" y="1368401"/>
                    <a:pt x="0" y="1353041"/>
                    <a:pt x="0" y="1337026"/>
                  </a:cubicBezTo>
                  <a:lnTo>
                    <a:pt x="0" y="60386"/>
                  </a:lnTo>
                  <a:cubicBezTo>
                    <a:pt x="0" y="44371"/>
                    <a:pt x="6362" y="29011"/>
                    <a:pt x="17687" y="17687"/>
                  </a:cubicBezTo>
                  <a:cubicBezTo>
                    <a:pt x="29011" y="6362"/>
                    <a:pt x="44371" y="0"/>
                    <a:pt x="6038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0841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36" y="821715"/>
            <a:ext cx="17796685" cy="10823127"/>
            <a:chOff x="0" y="0"/>
            <a:chExt cx="2297792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7792" cy="1397412"/>
            </a:xfrm>
            <a:custGeom>
              <a:avLst/>
              <a:gdLst/>
              <a:ahLst/>
              <a:cxnLst/>
              <a:rect l="l" t="t" r="r" b="b"/>
              <a:pathLst>
                <a:path w="2297792" h="1397412">
                  <a:moveTo>
                    <a:pt x="39641" y="0"/>
                  </a:moveTo>
                  <a:lnTo>
                    <a:pt x="2258151" y="0"/>
                  </a:lnTo>
                  <a:cubicBezTo>
                    <a:pt x="2280044" y="0"/>
                    <a:pt x="2297792" y="17748"/>
                    <a:pt x="2297792" y="39641"/>
                  </a:cubicBezTo>
                  <a:lnTo>
                    <a:pt x="2297792" y="1357771"/>
                  </a:lnTo>
                  <a:cubicBezTo>
                    <a:pt x="2297792" y="1379664"/>
                    <a:pt x="2280044" y="1397412"/>
                    <a:pt x="2258151" y="1397412"/>
                  </a:cubicBezTo>
                  <a:lnTo>
                    <a:pt x="39641" y="1397412"/>
                  </a:lnTo>
                  <a:cubicBezTo>
                    <a:pt x="17748" y="1397412"/>
                    <a:pt x="0" y="1379664"/>
                    <a:pt x="0" y="1357771"/>
                  </a:cubicBezTo>
                  <a:lnTo>
                    <a:pt x="0" y="39641"/>
                  </a:lnTo>
                  <a:cubicBezTo>
                    <a:pt x="0" y="17748"/>
                    <a:pt x="17748" y="0"/>
                    <a:pt x="396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97792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808025" y="9766678"/>
            <a:ext cx="41671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10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08" y="1516180"/>
            <a:ext cx="12939355" cy="93002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8" y="3326441"/>
            <a:ext cx="5373933" cy="6471119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4944152" y="3212757"/>
            <a:ext cx="2626833" cy="86497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4944152" y="4894305"/>
            <a:ext cx="2632791" cy="413951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7908031" y="5356447"/>
            <a:ext cx="9727285" cy="1205554"/>
          </a:xfrm>
          <a:custGeom>
            <a:avLst/>
            <a:gdLst/>
            <a:ahLst/>
            <a:cxnLst/>
            <a:rect l="l" t="t" r="r" b="b"/>
            <a:pathLst>
              <a:path w="9727285" h="1205554">
                <a:moveTo>
                  <a:pt x="0" y="0"/>
                </a:moveTo>
                <a:lnTo>
                  <a:pt x="9727285" y="0"/>
                </a:lnTo>
                <a:lnTo>
                  <a:pt x="9727285" y="1205553"/>
                </a:lnTo>
                <a:lnTo>
                  <a:pt x="0" y="1205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1219" b="-1219"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115089" y="6568775"/>
          <a:ext cx="9313169" cy="790575"/>
        </p:xfrm>
        <a:graphic>
          <a:graphicData uri="http://schemas.openxmlformats.org/drawingml/2006/table">
            <a:tbl>
              <a:tblPr/>
              <a:tblGrid>
                <a:gridCol w="1034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2936433" y="6755268"/>
            <a:ext cx="931316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</a:t>
            </a:r>
          </a:p>
        </p:txBody>
      </p: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85030" y="9582644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9780" y="8954518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253849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2420183" y="-2099695"/>
            <a:ext cx="9556004" cy="14555487"/>
            <a:chOff x="0" y="0"/>
            <a:chExt cx="3130550" cy="4768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00648" y="980183"/>
            <a:ext cx="4979551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Total Visits to HQ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to March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5" y="1395472"/>
            <a:ext cx="9829511" cy="898421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837652" y="1816872"/>
            <a:ext cx="3349509" cy="10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4,725 </a:t>
            </a: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7,699 visits in 2024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48" y="1774849"/>
            <a:ext cx="12072305" cy="9341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5698867" y="514541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t>Testing new slide added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This is exciting!!!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Blablablablabla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03, 2024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ACB261-BB2F-6EC7-ED97-F257D2F2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/>
          </a:p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32000" y="-864850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03175" y="466000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30750" y="1802100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55933" y="6428833"/>
            <a:ext cx="5010252" cy="175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12,246 individuals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064891"/>
            <a:ext cx="4993509" cy="216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1755412"/>
            <a:ext cx="11704220" cy="9851217"/>
            <a:chOff x="0" y="0"/>
            <a:chExt cx="15605627" cy="131349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7223761" y="2335063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04,725 </a:t>
            </a: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18,986 visits in 2024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1CE4891D-B809-4A18-AD25-DEACDC92A384}"/>
    </a:ext>
  </a:extLst>
</a:theme>
</file>

<file path=ppt/theme/theme2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1495</Words>
  <Application>Microsoft Office PowerPoint</Application>
  <PresentationFormat>Custom</PresentationFormat>
  <Paragraphs>300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Garnett 3</vt:lpstr>
      <vt:lpstr>Arial</vt:lpstr>
      <vt:lpstr>Garnett 1</vt:lpstr>
      <vt:lpstr>Calibri</vt:lpstr>
      <vt:lpstr>Garnett 2</vt:lpstr>
      <vt:lpstr>Poppins</vt:lpstr>
      <vt:lpstr>Montserrat Bold</vt:lpstr>
      <vt:lpstr>Arimo</vt:lpstr>
      <vt:lpstr>Poppins Bold</vt:lpstr>
      <vt:lpstr>Office Theme</vt:lpstr>
      <vt:lpstr>HQ Master Style Slide</vt:lpstr>
      <vt:lpstr>PowerPoint Presentation</vt:lpstr>
      <vt:lpstr>PowerPoint Presentation</vt:lpstr>
      <vt:lpstr>Testing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new slide added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2024-10-03T16:31:06Z</dcterms:modified>
  <dc:identifier>DAGKFNpDbPg</dc:identifier>
</cp:coreProperties>
</file>